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tor Csongor" initials="KC" lastIdx="1" clrIdx="0">
    <p:extLst>
      <p:ext uri="{19B8F6BF-5375-455C-9EA6-DF929625EA0E}">
        <p15:presenceInfo xmlns:p15="http://schemas.microsoft.com/office/powerpoint/2012/main" userId="796a7dbd67bd61f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8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2-15T17:48:55.579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69ED7-0593-4226-A1EC-67193E1EEA3F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8020C-F8FE-481F-885D-8D7BD172AA0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774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8020C-F8FE-481F-885D-8D7BD172AA07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46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3601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243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020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295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024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427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62632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590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414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146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194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B667D19-E4CB-413B-A4A8-A3C545CC0343}" type="datetimeFigureOut">
              <a:rPr lang="hu-HU" smtClean="0"/>
              <a:t>2022. 12. 15.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250121E-85D5-4E6B-A5A5-02BEB51E00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1590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C79D-A522-997A-1CFE-1179C0A95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Madrid</a:t>
            </a:r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9B0520-F465-9C3B-1FE2-09AE3FBB1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Kantor Csongor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504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9600-1C1F-0B8E-4C5D-73FCFA4F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Plaza de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Cibeles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F558F-B3AC-793F-A30E-D3F250629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palotája és szökőkútja a város szimbóluma.</a:t>
            </a:r>
            <a:endParaRPr lang="hu-HU" dirty="0"/>
          </a:p>
        </p:txBody>
      </p:sp>
      <p:pic>
        <p:nvPicPr>
          <p:cNvPr id="7172" name="Picture 4" descr="Plaza de Cibeles - Madrid: Get the Detail of Plaza de Cibeles on Times ...">
            <a:extLst>
              <a:ext uri="{FF2B5EF4-FFF2-40B4-BE49-F238E27FC236}">
                <a16:creationId xmlns:a16="http://schemas.microsoft.com/office/drawing/2014/main" id="{6112A129-3546-242F-09DD-DB17910C596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4" b="159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5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75B2-2ADD-B507-0B5D-9F5E221C8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éghajlat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DB8B-77EB-79A3-AEC6-A4E150B71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Madridban kontinentális mediterrán, amit nagyban befolyásolnak a városi körülmények. Az átlagos hőmérséklet 12 °C. A város a szárazföld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belsejében</a:t>
            </a: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egy fennsíkra épült, emiatt a telek viszonylag hidegek, nem ritkák a fagyok és alkalmanként havazik is. A nyár forró, augusztusban átlagosan 24 °C van.</a:t>
            </a:r>
            <a:endParaRPr lang="en-US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25AE8-5C47-79AD-059B-AF777DDBB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55" y="3200400"/>
            <a:ext cx="912348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1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358D-DD8D-A640-AD66-D0E382C1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Nepesseg</a:t>
            </a:r>
            <a:r>
              <a:rPr lang="hu-HU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F1528D-0D1B-9C86-C946-F82DE1DD5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733131"/>
            <a:ext cx="9982200" cy="473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27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EE6F1-F8BC-7039-27A3-5FB05589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Felhőkarcolók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7056F-A3BA-BC7D-4270-AEAF5ED11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Madrid modern építészetének érdekességei a toronyházak, felhőkarcolók.</a:t>
            </a:r>
            <a:endParaRPr lang="en-US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3DB04-6C05-4296-6E28-860EABC1E5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2907834" cy="387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Madrid to build EU's tallest skyscraper - Spain Property Guides">
            <a:extLst>
              <a:ext uri="{FF2B5EF4-FFF2-40B4-BE49-F238E27FC236}">
                <a16:creationId xmlns:a16="http://schemas.microsoft.com/office/drawing/2014/main" id="{9D586C79-632C-5F6A-A3A9-3F535871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639060"/>
            <a:ext cx="6014351" cy="360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67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129D-270A-3DBC-A5DC-3E09AFE7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hu-HU" dirty="0" err="1"/>
              <a:t>onyh</a:t>
            </a:r>
            <a:r>
              <a:rPr lang="en-US" dirty="0"/>
              <a:t>a</a:t>
            </a:r>
            <a:r>
              <a:rPr lang="hu-HU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6A4A-D88F-BAEE-A777-1E8E56F3B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városnak nagyszerű konyhája van, amelyet nagyban befolyásolt a bevándorlás és a sok nép asszimilációja</a:t>
            </a:r>
            <a:endParaRPr lang="en-US" dirty="0"/>
          </a:p>
          <a:p>
            <a:r>
              <a:rPr lang="hu-HU" dirty="0" err="1"/>
              <a:t>cocido</a:t>
            </a:r>
            <a:r>
              <a:rPr lang="hu-HU" dirty="0"/>
              <a:t> </a:t>
            </a:r>
            <a:r>
              <a:rPr lang="hu-HU" dirty="0" err="1"/>
              <a:t>madrileño</a:t>
            </a:r>
            <a:endParaRPr lang="hu-H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D0CCC8B-F043-6937-D60C-03ECC68D6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24200"/>
            <a:ext cx="4162326" cy="2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est places to try squid sandwiches in Madrid | Fascinating Spain">
            <a:extLst>
              <a:ext uri="{FF2B5EF4-FFF2-40B4-BE49-F238E27FC236}">
                <a16:creationId xmlns:a16="http://schemas.microsoft.com/office/drawing/2014/main" id="{5116B838-B9E0-602B-362D-9A0A3A91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82" y="2351228"/>
            <a:ext cx="4019451" cy="154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6 must-try dishes in Madrid | Intrepid Travel Blog - The Journal">
            <a:extLst>
              <a:ext uri="{FF2B5EF4-FFF2-40B4-BE49-F238E27FC236}">
                <a16:creationId xmlns:a16="http://schemas.microsoft.com/office/drawing/2014/main" id="{1D2DAD25-618C-DDA8-EEE3-DA8F7756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91000"/>
            <a:ext cx="4307294" cy="242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5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3187-4989-E13A-5E48-508E951C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TL;DR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900B-4A0C-ED71-7B74-8ACDBA7C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Madrid egy lenyűgöző város, amely gazdag kultúrával és történelemmel rendelkezik. Ezt a várost évezredeken át lakta a kelták, a rómaiak és a vizigótok. A város pontosan az Ibériai-félsziget földrajzi szívében található. A várost számos hegyvonulat veszi körül, amelyek közé tartozik a Sierra de </a:t>
            </a:r>
            <a:r>
              <a:rPr lang="hu-HU" dirty="0" err="1"/>
              <a:t>Guadarrama</a:t>
            </a:r>
            <a:r>
              <a:rPr lang="hu-HU" dirty="0"/>
              <a:t>, a Sierra </a:t>
            </a:r>
            <a:r>
              <a:rPr lang="hu-HU" dirty="0" err="1"/>
              <a:t>del</a:t>
            </a:r>
            <a:r>
              <a:rPr lang="hu-HU" dirty="0"/>
              <a:t> </a:t>
            </a:r>
            <a:r>
              <a:rPr lang="hu-HU" dirty="0" err="1"/>
              <a:t>Norte</a:t>
            </a:r>
            <a:r>
              <a:rPr lang="hu-HU" dirty="0"/>
              <a:t> és a Sierra de </a:t>
            </a:r>
            <a:r>
              <a:rPr lang="hu-HU" dirty="0" err="1"/>
              <a:t>Gredos</a:t>
            </a:r>
            <a:r>
              <a:rPr lang="hu-HU" dirty="0"/>
              <a:t>. A város a </a:t>
            </a:r>
            <a:r>
              <a:rPr lang="hu-HU" dirty="0" err="1"/>
              <a:t>Manzares</a:t>
            </a:r>
            <a:r>
              <a:rPr lang="hu-HU" dirty="0"/>
              <a:t> folyó tetején fekszik, amely </a:t>
            </a:r>
            <a:r>
              <a:rPr lang="hu-HU" dirty="0" err="1"/>
              <a:t>földrajzilag</a:t>
            </a:r>
            <a:r>
              <a:rPr lang="hu-HU" dirty="0"/>
              <a:t> kicsi és jelentéktelen. Az emberi történelemben azonban reflektorfénybe került.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CF325-A5E4-6D2F-5BCA-4645D6191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3966754"/>
            <a:ext cx="377513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61248-7419-A15D-1D49-1E57FD2F9CBC}"/>
              </a:ext>
            </a:extLst>
          </p:cNvPr>
          <p:cNvSpPr txBox="1"/>
          <p:nvPr/>
        </p:nvSpPr>
        <p:spPr>
          <a:xfrm>
            <a:off x="5017413" y="6180137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Baths in the Manzanares in the place of Molino Quemado (early 17th century)</a:t>
            </a:r>
            <a:endParaRPr lang="hu-HU" sz="1200" dirty="0"/>
          </a:p>
        </p:txBody>
      </p:sp>
    </p:spTree>
    <p:extLst>
      <p:ext uri="{BB962C8B-B14F-4D97-AF65-F5344CB8AC3E}">
        <p14:creationId xmlns:p14="http://schemas.microsoft.com/office/powerpoint/2010/main" val="36456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2140-D020-C4C4-455E-62DDA1DA4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101" y="152400"/>
            <a:ext cx="9418320" cy="4041648"/>
          </a:xfrm>
        </p:spPr>
        <p:txBody>
          <a:bodyPr/>
          <a:lstStyle/>
          <a:p>
            <a:r>
              <a:rPr lang="hu-HU" dirty="0"/>
              <a:t>Köszönöm a figyelmet</a:t>
            </a:r>
            <a:r>
              <a:rPr lang="en-US" dirty="0"/>
              <a:t>!</a:t>
            </a:r>
            <a:endParaRPr lang="hu-H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70F01-1761-CAA4-E795-31D266C7C8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10242" name="Picture 2" descr="Bear Viewing in Alaska - Alaska's Gold Creek Lodge">
            <a:extLst>
              <a:ext uri="{FF2B5EF4-FFF2-40B4-BE49-F238E27FC236}">
                <a16:creationId xmlns:a16="http://schemas.microsoft.com/office/drawing/2014/main" id="{77431953-CCD3-25F7-9528-8CB37B01A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447800"/>
            <a:ext cx="4801623" cy="31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95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74D2-3B1D-5B59-D677-263550E0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Madrid</a:t>
            </a:r>
            <a:endParaRPr lang="hu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17019-3B03-FC3A-FBC7-E8284D383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Madrid (latinul: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Matritum</a:t>
            </a: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vagy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Madritum</a:t>
            </a: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) Spanyolország fővárosa, </a:t>
            </a:r>
            <a:endParaRPr lang="en-US" dirty="0"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legnagyobb városa</a:t>
            </a: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Területe 607 km². </a:t>
            </a: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Lakosainak száma megközelítőleg 3,3 millió, elővárosokkal együtt pedig körülbelül 6,3 millió fő.</a:t>
            </a: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Területének több mint 50%-át utcák, terek és parkok alkotják. </a:t>
            </a:r>
            <a:endParaRPr lang="en-US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hu-HU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 város mottója :</a:t>
            </a: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"Vízre épültem, a falaim tűzből vannak."</a:t>
            </a:r>
            <a:endParaRPr lang="en-US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59FA8-AA3E-244F-1D6E-68AFE06D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882" y="457200"/>
            <a:ext cx="2552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2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47EB-E0DC-B09C-DE40-A2838EA8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Gazdaság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B1A8-8367-C9F3-CED8-FCD44C9C5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harmadik legmagasabb GDP-vel az Európai Unióban.</a:t>
            </a: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>
              <a:buClr>
                <a:schemeClr val="tx1"/>
              </a:buClr>
            </a:pP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Madrid Dél-Európa és az Ibériai-félsziget legnagyobb pénzügyi központja. </a:t>
            </a:r>
            <a:endParaRPr lang="en-US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>
              <a:buClr>
                <a:schemeClr val="tx1"/>
              </a:buClr>
            </a:pPr>
            <a:r>
              <a:rPr lang="hu-HU" dirty="0"/>
              <a:t>Madrid Spanyolország gazdasági és pénzügyi központja.</a:t>
            </a:r>
          </a:p>
          <a:p>
            <a:pPr>
              <a:buClr>
                <a:schemeClr val="tx1"/>
              </a:buClr>
            </a:pPr>
            <a:r>
              <a:rPr lang="hu-HU" dirty="0"/>
              <a:t>A város számos nemzeti és nemzetközi cég otthona, különösen a bank- és biztosítási szektorban.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258C7-7AE3-EBBE-A479-64471ECA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4038600"/>
            <a:ext cx="5943600" cy="25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6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C131-2DD6-2D23-CAC6-343AE1C3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Gazdaság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7750-3A85-CA7C-3462-39D9C9CE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hu-HU" dirty="0"/>
              <a:t>Madrid fontos turisztikai központ is, milliós látogatószámmal.</a:t>
            </a:r>
          </a:p>
          <a:p>
            <a:pPr>
              <a:buClr>
                <a:schemeClr val="tx1"/>
              </a:buClr>
            </a:pPr>
            <a:r>
              <a:rPr lang="hu-HU" dirty="0"/>
              <a:t>A szolgáltató szektor a város gazdaságának legnagyobb hozzájárulója, az ipar és az agrárium után.</a:t>
            </a:r>
          </a:p>
          <a:p>
            <a:pPr>
              <a:buClr>
                <a:schemeClr val="tx1"/>
              </a:buClr>
            </a:pPr>
            <a:r>
              <a:rPr lang="hu-HU" dirty="0"/>
              <a:t>Madrid relatíve magas munkanélküliségi rátával rendelkezik a többi spanyol területhez képest.</a:t>
            </a:r>
          </a:p>
          <a:p>
            <a:pPr>
              <a:buClr>
                <a:schemeClr val="tx1"/>
              </a:buClr>
            </a:pPr>
            <a:r>
              <a:rPr lang="hu-HU" dirty="0"/>
              <a:t>Az utóbbi években a város a gazdaságának </a:t>
            </a:r>
            <a:r>
              <a:rPr lang="hu-HU" dirty="0" err="1"/>
              <a:t>sokszínűsítésére</a:t>
            </a:r>
            <a:r>
              <a:rPr lang="hu-HU" dirty="0"/>
              <a:t> és a technológiai és innovációs alapú iparágak megszerzésére törekszik.</a:t>
            </a:r>
          </a:p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891343-9B5C-2982-469B-A1560DBC6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0"/>
            <a:ext cx="2422525" cy="1817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69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2E86-C456-2905-A7A7-C1ADED7A5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Infrastruktúra</a:t>
            </a:r>
            <a:r>
              <a:rPr lang="en-US" dirty="0"/>
              <a:t> &amp; </a:t>
            </a:r>
            <a:r>
              <a:rPr lang="hu-HU" dirty="0"/>
              <a:t>tradíció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A39A-F32C-4377-0C81-290F84461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Bár Madrid </a:t>
            </a:r>
            <a:r>
              <a:rPr lang="hu-HU" sz="1800" b="1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modern infrastruktúrával</a:t>
            </a:r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rendelkezik, számos történelmi negyede és utcája még mindig megőrizte eredeti megjelenését és sajátos hangulatát. </a:t>
            </a:r>
            <a:endParaRPr lang="en-US" sz="1800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Madrid vezető látnivalói közé tartozik</a:t>
            </a:r>
            <a:r>
              <a:rPr lang="en-US" sz="1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a:</a:t>
            </a:r>
          </a:p>
          <a:p>
            <a:pPr lvl="1"/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Királyi Palota (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Palacio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Real)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Királyi Színház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Buen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Retiro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Park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Nemzeti Könyvtár épülete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Museo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del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Prado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Museo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Reina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Sofía</a:t>
            </a:r>
            <a:endParaRPr lang="en-US" dirty="0"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Museo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Thyssen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-Bornemisza</a:t>
            </a:r>
            <a:endParaRPr lang="en-US" dirty="0">
              <a:effectLst/>
              <a:latin typeface="Times New Roman" panose="02020603050405020304" pitchFamily="18" charset="0"/>
              <a:ea typeface="Yu Mincho" panose="02020400000000000000" pitchFamily="18" charset="-128"/>
            </a:endParaRPr>
          </a:p>
          <a:p>
            <a:pPr lvl="1"/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Plaza de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Cibeles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21985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C58C-7FFB-BB4A-C8C7-E7133C98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Királyi Palota (</a:t>
            </a:r>
            <a:r>
              <a:rPr lang="hu-HU" sz="2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Palacio</a:t>
            </a:r>
            <a:r>
              <a:rPr lang="hu-HU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Real),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0E9C0-EC60-4403-89F2-4CF431DED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Picture 4" descr="Itchy Feet Adventures: Madrid - El Palacio Real, the Royal Palace">
            <a:extLst>
              <a:ext uri="{FF2B5EF4-FFF2-40B4-BE49-F238E27FC236}">
                <a16:creationId xmlns:a16="http://schemas.microsoft.com/office/drawing/2014/main" id="{4AD55933-DDDF-D8F4-E9EB-50C871D6C6B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2" b="15782"/>
          <a:stretch>
            <a:fillRect/>
          </a:stretch>
        </p:blipFill>
        <p:spPr bwMode="auto">
          <a:xfrm>
            <a:off x="-6350" y="0"/>
            <a:ext cx="11291888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40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2319-9EB7-8D57-E712-01B71687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Királyi Színház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86AA4-C0DA-F05D-B7CB-5293B851B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6" name="Picture 4" descr="Kapcsolódó kép | Képek">
            <a:extLst>
              <a:ext uri="{FF2B5EF4-FFF2-40B4-BE49-F238E27FC236}">
                <a16:creationId xmlns:a16="http://schemas.microsoft.com/office/drawing/2014/main" id="{B3A07FE1-E8AE-F2A3-2E84-EA032C03705D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b="1104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F1BE-FDA3-46FA-789E-A8348E57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2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Buen</a:t>
            </a:r>
            <a:r>
              <a:rPr lang="hu-HU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sz="2800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Retiro</a:t>
            </a:r>
            <a:r>
              <a:rPr lang="hu-HU" sz="2800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Park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47261-E7E2-2002-8A7C-51E366A74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122" name="Picture 2" descr="Parque del Buen Retiro | Madrid, Spain Attractions - Lonely Planet">
            <a:extLst>
              <a:ext uri="{FF2B5EF4-FFF2-40B4-BE49-F238E27FC236}">
                <a16:creationId xmlns:a16="http://schemas.microsoft.com/office/drawing/2014/main" id="{79009D08-C4F4-F21E-AEC1-E950162FC0F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0" b="149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777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A333-1F59-D7EB-50D7-99465207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Museo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Reina</a:t>
            </a:r>
            <a:r>
              <a:rPr lang="hu-HU" dirty="0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  <a:r>
              <a:rPr lang="hu-HU" dirty="0" err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Sofía</a:t>
            </a:r>
            <a:endParaRPr lang="hu-H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18750-E47A-AAD2-3CCB-E31A4279B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148" name="Picture 4" descr="Museo Reina Sofia | itinari">
            <a:extLst>
              <a:ext uri="{FF2B5EF4-FFF2-40B4-BE49-F238E27FC236}">
                <a16:creationId xmlns:a16="http://schemas.microsoft.com/office/drawing/2014/main" id="{F2EC8ABE-879F-0506-40F6-76FFEC3F116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2" b="52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791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51</TotalTime>
  <Words>430</Words>
  <Application>Microsoft Office PowerPoint</Application>
  <PresentationFormat>Widescreen</PresentationFormat>
  <Paragraphs>49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Schoolbook</vt:lpstr>
      <vt:lpstr>Times New Roman</vt:lpstr>
      <vt:lpstr>Wingdings 2</vt:lpstr>
      <vt:lpstr>View</vt:lpstr>
      <vt:lpstr>Madrid</vt:lpstr>
      <vt:lpstr>Madrid</vt:lpstr>
      <vt:lpstr>Gazdaság</vt:lpstr>
      <vt:lpstr>Gazdaság</vt:lpstr>
      <vt:lpstr>Infrastruktúra &amp; tradíció</vt:lpstr>
      <vt:lpstr>Királyi Palota (Palacio Real),</vt:lpstr>
      <vt:lpstr>Királyi Színház</vt:lpstr>
      <vt:lpstr>Buen Retiro Park</vt:lpstr>
      <vt:lpstr>Museo Reina Sofía</vt:lpstr>
      <vt:lpstr>Plaza de Cibeles</vt:lpstr>
      <vt:lpstr>Az éghajlat </vt:lpstr>
      <vt:lpstr>Nepesseg:</vt:lpstr>
      <vt:lpstr>Felhőkarcolók</vt:lpstr>
      <vt:lpstr>Konyha </vt:lpstr>
      <vt:lpstr>HISTORY TL;DR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Madrid</dc:title>
  <dc:creator>Kantor Csongor</dc:creator>
  <cp:lastModifiedBy>Kantor Csongor</cp:lastModifiedBy>
  <cp:revision>1</cp:revision>
  <dcterms:created xsi:type="dcterms:W3CDTF">2022-12-15T15:02:02Z</dcterms:created>
  <dcterms:modified xsi:type="dcterms:W3CDTF">2022-12-15T15:54:07Z</dcterms:modified>
</cp:coreProperties>
</file>